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072513e810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072513e810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072513e810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3072513e810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3072513e810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3072513e810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072513e810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3072513e810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072513e810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3072513e810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072513e810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072513e810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072513e810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072513e810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3072513e810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3072513e810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3072513e81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3072513e81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3072513e810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3072513e810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950">
                <a:solidFill>
                  <a:schemeClr val="dk1"/>
                </a:solidFill>
                <a:highlight>
                  <a:srgbClr val="FFFFFF"/>
                </a:highlight>
                <a:latin typeface="Verdana"/>
                <a:ea typeface="Verdana"/>
                <a:cs typeface="Verdana"/>
                <a:sym typeface="Verdana"/>
              </a:rPr>
              <a:t>On the left we can see that they use AWS IAM for identity and access management, KMS for key management, Certificate Manager to manage SSL certificates and System Manager to manage &amp; operate AWS resources. Across the top we can see the lake layers: Raw, Trusted (after validation) and Refined (after transformation and adjustments). The data lake is built and managed by AWS Lake Formation, including access management (authorisation and entitlement). They use Glue Crawler to collect metadata from the lake (including data lineage) and Glue Data Catalog to store it. Apache Airflow is used to orchestrate the workflow. Lambda (serverless) is used for logging the ETL/ETL and reporting activities/usage. Glue and EMR are used for data processing, while Redshift Spectrum to query lake data on S3 buckets. For ML/AI and BI they use Jupyter notebooks, Athena and SageMaker, and for streaming they use Kinesis.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3072513e810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3072513e810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3072513e810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3072513e810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3072513e810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3072513e810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CoDoC(Complementarity-driven Deferral-to-Clinical Workflow)</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3072513e810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3072513e810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 Speaker Notes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Wayve Technologies is pioneering the development of AI foundation models for autonomous driving, focusing on *Embodied AI* to enhance the safety and adaptability of driving automation. Their **AV2.0 approach** replaces the traditional sense-plan-act model of autonomous vehicles (AV1.0) with an end-to-end neural network that learns directly from raw data using self-supervised learning. This enables AV2.0 to operate without relying on HD maps and adapt across different vehicles and environments.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Key innovations include: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 **Fleet Learning Loop**: A continuous cycle of data collection, model training, and deployment to enhance real-world driving capabilities.</a:t>
            </a:r>
            <a:endParaRPr/>
          </a:p>
          <a:p>
            <a:pPr indent="0" lvl="0" marL="0" rtl="0" algn="l">
              <a:spcBef>
                <a:spcPts val="0"/>
              </a:spcBef>
              <a:spcAft>
                <a:spcPts val="0"/>
              </a:spcAft>
              <a:buClr>
                <a:schemeClr val="dk1"/>
              </a:buClr>
              <a:buSzPts val="1100"/>
              <a:buFont typeface="Arial"/>
              <a:buNone/>
            </a:pPr>
            <a:r>
              <a:rPr lang="en-GB"/>
              <a:t>- **LINGO**: A vision-language model that improves the interpretability and training of AI, offering insights into decision-making.</a:t>
            </a:r>
            <a:endParaRPr/>
          </a:p>
          <a:p>
            <a:pPr indent="0" lvl="0" marL="0" rtl="0" algn="l">
              <a:spcBef>
                <a:spcPts val="0"/>
              </a:spcBef>
              <a:spcAft>
                <a:spcPts val="0"/>
              </a:spcAft>
              <a:buClr>
                <a:schemeClr val="dk1"/>
              </a:buClr>
              <a:buSzPts val="1100"/>
              <a:buFont typeface="Arial"/>
              <a:buNone/>
            </a:pPr>
            <a:r>
              <a:rPr lang="en-GB"/>
              <a:t>- **GAIA**: A generative world model that simulates driving scenarios, improving training and validation through realistic video generation.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GB"/>
              <a:t>Their technology promises scalable, safer autonomous driving, supported by collaborations with major players like Microsoft to build advanced supercomputing infrastructure.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3072513e810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3072513e810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Speaker Notes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 Diagram 1: **Training CoDoC**</a:t>
            </a:r>
            <a:endParaRPr/>
          </a:p>
          <a:p>
            <a:pPr indent="0" lvl="0" marL="0" rtl="0" algn="l">
              <a:spcBef>
                <a:spcPts val="0"/>
              </a:spcBef>
              <a:spcAft>
                <a:spcPts val="0"/>
              </a:spcAft>
              <a:buClr>
                <a:schemeClr val="dk1"/>
              </a:buClr>
              <a:buSzPts val="1100"/>
              <a:buFont typeface="Arial"/>
              <a:buNone/>
            </a:pPr>
            <a:r>
              <a:rPr lang="en-GB"/>
              <a:t>- **Input 1:** Predictive AI outputs a confidence score between 0 (no disease) and 1 (disease present).</a:t>
            </a:r>
            <a:endParaRPr/>
          </a:p>
          <a:p>
            <a:pPr indent="0" lvl="0" marL="0" rtl="0" algn="l">
              <a:spcBef>
                <a:spcPts val="0"/>
              </a:spcBef>
              <a:spcAft>
                <a:spcPts val="0"/>
              </a:spcAft>
              <a:buClr>
                <a:schemeClr val="dk1"/>
              </a:buClr>
              <a:buSzPts val="1100"/>
              <a:buFont typeface="Arial"/>
              <a:buNone/>
            </a:pPr>
            <a:r>
              <a:rPr lang="en-GB"/>
              <a:t>- **Input 2:** Clinician’s interpretation of the medical image.</a:t>
            </a:r>
            <a:endParaRPr/>
          </a:p>
          <a:p>
            <a:pPr indent="0" lvl="0" marL="0" rtl="0" algn="l">
              <a:spcBef>
                <a:spcPts val="0"/>
              </a:spcBef>
              <a:spcAft>
                <a:spcPts val="0"/>
              </a:spcAft>
              <a:buClr>
                <a:schemeClr val="dk1"/>
              </a:buClr>
              <a:buSzPts val="1100"/>
              <a:buFont typeface="Arial"/>
              <a:buNone/>
            </a:pPr>
            <a:r>
              <a:rPr lang="en-GB"/>
              <a:t>- **Input 3:** Ground truth of disease presence, confirmed through follow-up (e.g., biopsy).</a:t>
            </a:r>
            <a:endParaRPr/>
          </a:p>
          <a:p>
            <a:pPr indent="0" lvl="0" marL="0" rtl="0" algn="l">
              <a:spcBef>
                <a:spcPts val="0"/>
              </a:spcBef>
              <a:spcAft>
                <a:spcPts val="0"/>
              </a:spcAft>
              <a:buClr>
                <a:schemeClr val="dk1"/>
              </a:buClr>
              <a:buSzPts val="1100"/>
              <a:buFont typeface="Arial"/>
              <a:buNone/>
            </a:pPr>
            <a:r>
              <a:rPr lang="en-GB"/>
              <a:t>- **Process:** CoDoC learns how accurate the AI model is relative to the clinician based on these three inputs.</a:t>
            </a:r>
            <a:endParaRPr/>
          </a:p>
          <a:p>
            <a:pPr indent="0" lvl="0" marL="0" rtl="0" algn="l">
              <a:spcBef>
                <a:spcPts val="0"/>
              </a:spcBef>
              <a:spcAft>
                <a:spcPts val="0"/>
              </a:spcAft>
              <a:buClr>
                <a:schemeClr val="dk1"/>
              </a:buClr>
              <a:buSzPts val="1100"/>
              <a:buFont typeface="Arial"/>
              <a:buNone/>
            </a:pPr>
            <a:r>
              <a:rPr lang="en-GB"/>
              <a:t>- **Outcome:** CoDoC determines when to trust the AI's decision or when to defer to the clinician, based on the AI’s confidence scores.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 Diagram 2: **Inserting CoDoC into Clinical Workflow** (Breast Cancer Example)</a:t>
            </a:r>
            <a:endParaRPr/>
          </a:p>
          <a:p>
            <a:pPr indent="0" lvl="0" marL="0" rtl="0" algn="l">
              <a:spcBef>
                <a:spcPts val="0"/>
              </a:spcBef>
              <a:spcAft>
                <a:spcPts val="0"/>
              </a:spcAft>
              <a:buClr>
                <a:schemeClr val="dk1"/>
              </a:buClr>
              <a:buSzPts val="1100"/>
              <a:buFont typeface="Arial"/>
              <a:buNone/>
            </a:pPr>
            <a:r>
              <a:rPr lang="en-GB"/>
              <a:t>- **Step 1:** A new **breast cancer x-ray** is evaluated by the AI, which generates a confidence score indicating the likelihood of cancer being present.</a:t>
            </a:r>
            <a:endParaRPr/>
          </a:p>
          <a:p>
            <a:pPr indent="0" lvl="0" marL="0" rtl="0" algn="l">
              <a:spcBef>
                <a:spcPts val="0"/>
              </a:spcBef>
              <a:spcAft>
                <a:spcPts val="0"/>
              </a:spcAft>
              <a:buClr>
                <a:schemeClr val="dk1"/>
              </a:buClr>
              <a:buSzPts val="1100"/>
              <a:buFont typeface="Arial"/>
              <a:buNone/>
            </a:pPr>
            <a:r>
              <a:rPr lang="en-GB"/>
              <a:t>- **Step 2:** CoDoC processes this confidence score to determine whether to accept the AI’s diagnosis or defer the decision to a clinician.</a:t>
            </a:r>
            <a:endParaRPr/>
          </a:p>
          <a:p>
            <a:pPr indent="0" lvl="0" marL="0" rtl="0" algn="l">
              <a:spcBef>
                <a:spcPts val="0"/>
              </a:spcBef>
              <a:spcAft>
                <a:spcPts val="0"/>
              </a:spcAft>
              <a:buNone/>
            </a:pPr>
            <a:r>
              <a:rPr lang="en-GB"/>
              <a:t>- **Step 3:** This ensures that the **final breast cancer diagnosis** is as accurate as possible, relying on the AI when confident and deferring to the clinician when necessary. This process helps reduce errors while maintaining efficiency in diagnosis.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www.researchgate.net/figure/Architecture-of-the-application_fig5_378772107" TargetMode="External"/><Relationship Id="rId4" Type="http://schemas.openxmlformats.org/officeDocument/2006/relationships/hyperlink" Target="https://www.synthesia.io/case-studies/spirit-airlines" TargetMode="External"/><Relationship Id="rId5" Type="http://schemas.openxmlformats.org/officeDocument/2006/relationships/hyperlink" Target="https://www.synthesia.io/case-studies/berlitz"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hyperlink" Target="https://www.synthesia.io/case-studies/spirit-airlines" TargetMode="External"/><Relationship Id="rId4" Type="http://schemas.openxmlformats.org/officeDocument/2006/relationships/hyperlink" Target="https://www.youtube.com/watch?v=pHo0VJF6DJA"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cloud.google.com/solutions/contact-center-ai-platform" TargetMode="External"/><Relationship Id="rId4" Type="http://schemas.openxmlformats.org/officeDocument/2006/relationships/hyperlink" Target="https://medium.com/@rubenszimbres/google-cloud-contact-center-artificial-intelligence-ccai-a-managerial-view-97776f3cd97"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deepmind.google/discover/blog/codoc-developing-reliable-ai-tools-for-healthcare/" TargetMode="External"/><Relationship Id="rId4" Type="http://schemas.openxmlformats.org/officeDocument/2006/relationships/hyperlink" Target="https://github.com/google-deepmind/codoc" TargetMode="External"/><Relationship Id="rId5" Type="http://schemas.openxmlformats.org/officeDocument/2006/relationships/hyperlink" Target="https://youtu.be/2srxCED0NGA?feature=shared"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t>MLLMs Use Cases</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a:t>Noah, William and Manami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Key Prompts</a:t>
            </a:r>
            <a:endParaRPr/>
          </a:p>
        </p:txBody>
      </p:sp>
      <p:sp>
        <p:nvSpPr>
          <p:cNvPr id="110" name="Google Shape;110;p22"/>
          <p:cNvSpPr txBox="1"/>
          <p:nvPr>
            <p:ph idx="1" type="body"/>
          </p:nvPr>
        </p:nvSpPr>
        <p:spPr>
          <a:xfrm>
            <a:off x="311700" y="1152475"/>
            <a:ext cx="8520600" cy="29436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275"/>
              <a:buNone/>
            </a:pPr>
            <a:r>
              <a:rPr lang="en-GB" sz="850"/>
              <a:t>1. </a:t>
            </a:r>
            <a:r>
              <a:rPr b="1" lang="en-GB" sz="850"/>
              <a:t>"What is the AI's confidence score for this medical image?"</a:t>
            </a:r>
            <a:endParaRPr b="1" sz="850"/>
          </a:p>
          <a:p>
            <a:pPr indent="0" lvl="0" marL="0" rtl="0" algn="l">
              <a:lnSpc>
                <a:spcPct val="95000"/>
              </a:lnSpc>
              <a:spcBef>
                <a:spcPts val="1200"/>
              </a:spcBef>
              <a:spcAft>
                <a:spcPts val="0"/>
              </a:spcAft>
              <a:buClr>
                <a:schemeClr val="dk1"/>
              </a:buClr>
              <a:buSzPts val="275"/>
              <a:buFont typeface="Arial"/>
              <a:buNone/>
            </a:pPr>
            <a:r>
              <a:rPr lang="en-GB" sz="850"/>
              <a:t>   - The MLLM would retrieve the AI model's confidence score, a number between 0 and 1, representing how certain the AI is that a disease is present.</a:t>
            </a:r>
            <a:endParaRPr sz="850"/>
          </a:p>
          <a:p>
            <a:pPr indent="0" lvl="0" marL="0" rtl="0" algn="l">
              <a:lnSpc>
                <a:spcPct val="95000"/>
              </a:lnSpc>
              <a:spcBef>
                <a:spcPts val="1200"/>
              </a:spcBef>
              <a:spcAft>
                <a:spcPts val="0"/>
              </a:spcAft>
              <a:buClr>
                <a:schemeClr val="dk1"/>
              </a:buClr>
              <a:buSzPts val="275"/>
              <a:buFont typeface="Arial"/>
              <a:buNone/>
            </a:pPr>
            <a:r>
              <a:rPr lang="en-GB" sz="850"/>
              <a:t>2. </a:t>
            </a:r>
            <a:r>
              <a:rPr b="1" lang="en-GB" sz="850"/>
              <a:t>"What is the clinician's diagnosis for this case?"</a:t>
            </a:r>
            <a:endParaRPr b="1" sz="850"/>
          </a:p>
          <a:p>
            <a:pPr indent="0" lvl="0" marL="0" rtl="0" algn="l">
              <a:lnSpc>
                <a:spcPct val="95000"/>
              </a:lnSpc>
              <a:spcBef>
                <a:spcPts val="1200"/>
              </a:spcBef>
              <a:spcAft>
                <a:spcPts val="0"/>
              </a:spcAft>
              <a:buClr>
                <a:schemeClr val="dk1"/>
              </a:buClr>
              <a:buSzPts val="275"/>
              <a:buFont typeface="Arial"/>
              <a:buNone/>
            </a:pPr>
            <a:r>
              <a:rPr lang="en-GB" sz="850"/>
              <a:t>   - The model would reference the clinician's interpretation of the image, comparing it with the AI's assessment.</a:t>
            </a:r>
            <a:endParaRPr sz="850"/>
          </a:p>
          <a:p>
            <a:pPr indent="0" lvl="0" marL="0" rtl="0" algn="l">
              <a:lnSpc>
                <a:spcPct val="95000"/>
              </a:lnSpc>
              <a:spcBef>
                <a:spcPts val="1200"/>
              </a:spcBef>
              <a:spcAft>
                <a:spcPts val="0"/>
              </a:spcAft>
              <a:buClr>
                <a:schemeClr val="dk1"/>
              </a:buClr>
              <a:buSzPts val="275"/>
              <a:buFont typeface="Arial"/>
              <a:buNone/>
            </a:pPr>
            <a:r>
              <a:rPr lang="en-GB" sz="850"/>
              <a:t>3. </a:t>
            </a:r>
            <a:r>
              <a:rPr b="1" lang="en-GB" sz="850"/>
              <a:t>"Is there a discrepancy between the AI and the clinician's diagnosis?"</a:t>
            </a:r>
            <a:endParaRPr b="1" sz="850"/>
          </a:p>
          <a:p>
            <a:pPr indent="0" lvl="0" marL="0" rtl="0" algn="l">
              <a:lnSpc>
                <a:spcPct val="95000"/>
              </a:lnSpc>
              <a:spcBef>
                <a:spcPts val="1200"/>
              </a:spcBef>
              <a:spcAft>
                <a:spcPts val="0"/>
              </a:spcAft>
              <a:buClr>
                <a:schemeClr val="dk1"/>
              </a:buClr>
              <a:buSzPts val="275"/>
              <a:buFont typeface="Arial"/>
              <a:buNone/>
            </a:pPr>
            <a:r>
              <a:rPr lang="en-GB" sz="850"/>
              <a:t>   - This prompt would help the MLLM identify whether the AI's decision deviates from the clinician's judgment, signaling whether further action is required.</a:t>
            </a:r>
            <a:endParaRPr sz="850"/>
          </a:p>
          <a:p>
            <a:pPr indent="0" lvl="0" marL="0" rtl="0" algn="l">
              <a:lnSpc>
                <a:spcPct val="95000"/>
              </a:lnSpc>
              <a:spcBef>
                <a:spcPts val="1200"/>
              </a:spcBef>
              <a:spcAft>
                <a:spcPts val="0"/>
              </a:spcAft>
              <a:buClr>
                <a:schemeClr val="dk1"/>
              </a:buClr>
              <a:buSzPts val="275"/>
              <a:buFont typeface="Arial"/>
              <a:buNone/>
            </a:pPr>
            <a:r>
              <a:rPr lang="en-GB" sz="850"/>
              <a:t>4. </a:t>
            </a:r>
            <a:r>
              <a:rPr b="1" lang="en-GB" sz="850"/>
              <a:t>"</a:t>
            </a:r>
            <a:r>
              <a:rPr b="1" lang="en-GB" sz="850"/>
              <a:t>Should CoDoC defer this decision to the clinician?"</a:t>
            </a:r>
            <a:endParaRPr sz="850"/>
          </a:p>
          <a:p>
            <a:pPr indent="0" lvl="0" marL="0" rtl="0" algn="l">
              <a:lnSpc>
                <a:spcPct val="95000"/>
              </a:lnSpc>
              <a:spcBef>
                <a:spcPts val="1200"/>
              </a:spcBef>
              <a:spcAft>
                <a:spcPts val="0"/>
              </a:spcAft>
              <a:buClr>
                <a:schemeClr val="dk1"/>
              </a:buClr>
              <a:buSzPts val="275"/>
              <a:buFont typeface="Arial"/>
              <a:buNone/>
            </a:pPr>
            <a:r>
              <a:rPr lang="en-GB" sz="850"/>
              <a:t>   - This is where the MLLM assesses if CoDoC should step in, based on the confidence score, clinician's input, and other contextual factors.</a:t>
            </a:r>
            <a:endParaRPr sz="850"/>
          </a:p>
          <a:p>
            <a:pPr indent="0" lvl="0" marL="0" rtl="0" algn="l">
              <a:lnSpc>
                <a:spcPct val="95000"/>
              </a:lnSpc>
              <a:spcBef>
                <a:spcPts val="1200"/>
              </a:spcBef>
              <a:spcAft>
                <a:spcPts val="0"/>
              </a:spcAft>
              <a:buClr>
                <a:schemeClr val="dk1"/>
              </a:buClr>
              <a:buSzPts val="275"/>
              <a:buFont typeface="Arial"/>
              <a:buNone/>
            </a:pPr>
            <a:r>
              <a:rPr lang="en-GB" sz="850"/>
              <a:t>5. </a:t>
            </a:r>
            <a:r>
              <a:rPr b="1" lang="en-GB" sz="850"/>
              <a:t>"What is the ground truth diagnosis?"</a:t>
            </a:r>
            <a:endParaRPr b="1" sz="850"/>
          </a:p>
          <a:p>
            <a:pPr indent="0" lvl="0" marL="0" rtl="0" algn="l">
              <a:lnSpc>
                <a:spcPct val="95000"/>
              </a:lnSpc>
              <a:spcBef>
                <a:spcPts val="1200"/>
              </a:spcBef>
              <a:spcAft>
                <a:spcPts val="1200"/>
              </a:spcAft>
              <a:buSzPts val="275"/>
              <a:buNone/>
            </a:pPr>
            <a:r>
              <a:rPr lang="en-GB" sz="850"/>
              <a:t>   - The model looks for the actual outcome of the case (e.g., biopsy results) to compare with the AI and clinician’s predictions, helping to train CoDoC on when to defer or accept AI conclusions.</a:t>
            </a:r>
            <a:endParaRPr sz="85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Screenshot of Application</a:t>
            </a:r>
            <a:endParaRPr/>
          </a:p>
        </p:txBody>
      </p:sp>
      <p:pic>
        <p:nvPicPr>
          <p:cNvPr id="116" name="Google Shape;116;p23"/>
          <p:cNvPicPr preferRelativeResize="0"/>
          <p:nvPr/>
        </p:nvPicPr>
        <p:blipFill>
          <a:blip r:embed="rId3">
            <a:alphaModFix/>
          </a:blip>
          <a:stretch>
            <a:fillRect/>
          </a:stretch>
        </p:blipFill>
        <p:spPr>
          <a:xfrm>
            <a:off x="1237425" y="1163550"/>
            <a:ext cx="6310450" cy="3657375"/>
          </a:xfrm>
          <a:prstGeom prst="rect">
            <a:avLst/>
          </a:prstGeom>
          <a:noFill/>
          <a:ln>
            <a:noFill/>
          </a:ln>
        </p:spPr>
      </p:pic>
      <p:pic>
        <p:nvPicPr>
          <p:cNvPr id="117" name="Google Shape;117;p23"/>
          <p:cNvPicPr preferRelativeResize="0"/>
          <p:nvPr/>
        </p:nvPicPr>
        <p:blipFill>
          <a:blip r:embed="rId4">
            <a:alphaModFix/>
          </a:blip>
          <a:stretch>
            <a:fillRect/>
          </a:stretch>
        </p:blipFill>
        <p:spPr>
          <a:xfrm>
            <a:off x="920696" y="962800"/>
            <a:ext cx="7455004" cy="405887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Education - Synthesia</a:t>
            </a:r>
            <a:endParaRPr/>
          </a:p>
        </p:txBody>
      </p:sp>
      <p:sp>
        <p:nvSpPr>
          <p:cNvPr id="123" name="Google Shape;123;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GB"/>
              <a:t>References</a:t>
            </a:r>
            <a:endParaRPr/>
          </a:p>
          <a:p>
            <a:pPr indent="-334327" lvl="0" marL="457200" rtl="0" algn="l">
              <a:spcBef>
                <a:spcPts val="1200"/>
              </a:spcBef>
              <a:spcAft>
                <a:spcPts val="0"/>
              </a:spcAft>
              <a:buSzPct val="100000"/>
              <a:buChar char="-"/>
            </a:pPr>
            <a:r>
              <a:rPr lang="en-GB" u="sng">
                <a:solidFill>
                  <a:schemeClr val="hlink"/>
                </a:solidFill>
                <a:hlinkClick r:id="rId3"/>
              </a:rPr>
              <a:t>https://www.researchgate.net/figure/Architecture-of-the-application_fig5_378772107</a:t>
            </a:r>
            <a:endParaRPr/>
          </a:p>
          <a:p>
            <a:pPr indent="-334327" lvl="0" marL="457200" rtl="0" algn="l">
              <a:lnSpc>
                <a:spcPct val="100000"/>
              </a:lnSpc>
              <a:spcBef>
                <a:spcPts val="0"/>
              </a:spcBef>
              <a:spcAft>
                <a:spcPts val="0"/>
              </a:spcAft>
              <a:buSzPct val="100000"/>
              <a:buChar char="-"/>
            </a:pPr>
            <a:r>
              <a:rPr lang="en-GB" u="sng">
                <a:solidFill>
                  <a:schemeClr val="accent5"/>
                </a:solidFill>
                <a:hlinkClick r:id="rId4">
                  <a:extLst>
                    <a:ext uri="{A12FA001-AC4F-418D-AE19-62706E023703}">
                      <ahyp:hlinkClr val="tx"/>
                    </a:ext>
                  </a:extLst>
                </a:hlinkClick>
              </a:rPr>
              <a:t>https://www.synthesia.io/case-studies/spirit-airlines</a:t>
            </a:r>
            <a:endParaRPr/>
          </a:p>
          <a:p>
            <a:pPr indent="-334327" lvl="0" marL="457200" rtl="0" algn="l">
              <a:lnSpc>
                <a:spcPct val="100000"/>
              </a:lnSpc>
              <a:spcBef>
                <a:spcPts val="0"/>
              </a:spcBef>
              <a:spcAft>
                <a:spcPts val="0"/>
              </a:spcAft>
              <a:buSzPct val="100000"/>
              <a:buChar char="-"/>
            </a:pPr>
            <a:r>
              <a:rPr lang="en-GB" u="sng">
                <a:solidFill>
                  <a:schemeClr val="hlink"/>
                </a:solidFill>
                <a:hlinkClick r:id="rId5"/>
              </a:rPr>
              <a:t>https://www.synthesia.io/case-studies/berlitz</a:t>
            </a:r>
            <a:endParaRPr/>
          </a:p>
          <a:p>
            <a:pPr indent="-334327" lvl="0" marL="457200" rtl="0" algn="l">
              <a:lnSpc>
                <a:spcPct val="100000"/>
              </a:lnSpc>
              <a:spcBef>
                <a:spcPts val="0"/>
              </a:spcBef>
              <a:spcAft>
                <a:spcPts val="0"/>
              </a:spcAft>
              <a:buSzPct val="100000"/>
              <a:buChar char="-"/>
            </a:pPr>
            <a:r>
              <a:t/>
            </a:r>
            <a:endParaRPr/>
          </a:p>
          <a:p>
            <a:pPr indent="0" lvl="0" marL="0" rtl="0" algn="l">
              <a:spcBef>
                <a:spcPts val="0"/>
              </a:spcBef>
              <a:spcAft>
                <a:spcPts val="0"/>
              </a:spcAft>
              <a:buNone/>
            </a:pPr>
            <a:r>
              <a:rPr lang="en-GB"/>
              <a:t>Services</a:t>
            </a:r>
            <a:endParaRPr/>
          </a:p>
          <a:p>
            <a:pPr indent="-334327" lvl="0" marL="457200" rtl="0" algn="l">
              <a:spcBef>
                <a:spcPts val="1200"/>
              </a:spcBef>
              <a:spcAft>
                <a:spcPts val="0"/>
              </a:spcAft>
              <a:buSzPct val="100000"/>
              <a:buChar char="-"/>
            </a:pPr>
            <a:r>
              <a:rPr lang="en-GB"/>
              <a:t>Avatar builder</a:t>
            </a:r>
            <a:endParaRPr/>
          </a:p>
          <a:p>
            <a:pPr indent="-334327" lvl="0" marL="457200" rtl="0" algn="l">
              <a:spcBef>
                <a:spcPts val="0"/>
              </a:spcBef>
              <a:spcAft>
                <a:spcPts val="0"/>
              </a:spcAft>
              <a:buSzPct val="100000"/>
              <a:buChar char="-"/>
            </a:pPr>
            <a:r>
              <a:rPr lang="en-GB"/>
              <a:t>Text-to-Video</a:t>
            </a:r>
            <a:endParaRPr/>
          </a:p>
          <a:p>
            <a:pPr indent="-334327" lvl="0" marL="457200" rtl="0" algn="l">
              <a:spcBef>
                <a:spcPts val="0"/>
              </a:spcBef>
              <a:spcAft>
                <a:spcPts val="0"/>
              </a:spcAft>
              <a:buSzPct val="100000"/>
              <a:buChar char="-"/>
            </a:pPr>
            <a:r>
              <a:rPr lang="en-GB"/>
              <a:t>Multimodal Context - the integration of text, images, etc</a:t>
            </a:r>
            <a:endParaRPr/>
          </a:p>
          <a:p>
            <a:pPr indent="-334327" lvl="0" marL="457200" rtl="0" algn="l">
              <a:spcBef>
                <a:spcPts val="0"/>
              </a:spcBef>
              <a:spcAft>
                <a:spcPts val="0"/>
              </a:spcAft>
              <a:buSzPct val="100000"/>
              <a:buChar char="-"/>
            </a:pPr>
            <a:r>
              <a:rPr lang="en-GB"/>
              <a:t>Language Support</a:t>
            </a:r>
            <a:endParaRPr/>
          </a:p>
          <a:p>
            <a:pPr indent="-334327" lvl="0" marL="457200" rtl="0" algn="l">
              <a:spcBef>
                <a:spcPts val="0"/>
              </a:spcBef>
              <a:spcAft>
                <a:spcPts val="0"/>
              </a:spcAft>
              <a:buSzPct val="100000"/>
              <a:buChar char="-"/>
            </a:pPr>
            <a:r>
              <a:rPr lang="en-GB"/>
              <a:t>Easy Editing</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Use Case </a:t>
            </a:r>
            <a:endParaRPr/>
          </a:p>
        </p:txBody>
      </p:sp>
      <p:sp>
        <p:nvSpPr>
          <p:cNvPr id="129" name="Google Shape;129;p25"/>
          <p:cNvSpPr txBox="1"/>
          <p:nvPr/>
        </p:nvSpPr>
        <p:spPr>
          <a:xfrm>
            <a:off x="700525" y="1270125"/>
            <a:ext cx="8049300" cy="34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a:p>
            <a:pPr indent="-342900" lvl="0" marL="457200" rtl="0" algn="l">
              <a:spcBef>
                <a:spcPts val="0"/>
              </a:spcBef>
              <a:spcAft>
                <a:spcPts val="0"/>
              </a:spcAft>
              <a:buClr>
                <a:schemeClr val="dk2"/>
              </a:buClr>
              <a:buSzPts val="1800"/>
              <a:buChar char="-"/>
            </a:pPr>
            <a:r>
              <a:rPr lang="en-GB" sz="1800">
                <a:solidFill>
                  <a:schemeClr val="dk2"/>
                </a:solidFill>
              </a:rPr>
              <a:t>Spirit Airlines decreased phone support inquires by 76% with AI video</a:t>
            </a:r>
            <a:endParaRPr sz="1800">
              <a:solidFill>
                <a:schemeClr val="dk2"/>
              </a:solidFill>
            </a:endParaRPr>
          </a:p>
          <a:p>
            <a:pPr indent="457200" lvl="0" marL="0" rtl="0" algn="l">
              <a:spcBef>
                <a:spcPts val="0"/>
              </a:spcBef>
              <a:spcAft>
                <a:spcPts val="0"/>
              </a:spcAft>
              <a:buNone/>
            </a:pPr>
            <a:r>
              <a:rPr lang="en-GB" sz="1800" u="sng">
                <a:solidFill>
                  <a:schemeClr val="hlink"/>
                </a:solidFill>
                <a:hlinkClick r:id="rId3"/>
              </a:rPr>
              <a:t>https://www.synthesia.io/case-studies/spirit-airlines</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342900" lvl="0" marL="457200" rtl="0" algn="l">
              <a:spcBef>
                <a:spcPts val="0"/>
              </a:spcBef>
              <a:spcAft>
                <a:spcPts val="0"/>
              </a:spcAft>
              <a:buClr>
                <a:schemeClr val="dk2"/>
              </a:buClr>
              <a:buSzPts val="1800"/>
              <a:buChar char="-"/>
            </a:pPr>
            <a:r>
              <a:rPr lang="en-GB" sz="1800">
                <a:solidFill>
                  <a:schemeClr val="dk2"/>
                </a:solidFill>
              </a:rPr>
              <a:t>Berlitz creates language training videos 70% faster</a:t>
            </a:r>
            <a:endParaRPr sz="1800">
              <a:solidFill>
                <a:schemeClr val="dk2"/>
              </a:solidFill>
            </a:endParaRPr>
          </a:p>
          <a:p>
            <a:pPr indent="0" lvl="0" marL="457200" rtl="0" algn="l">
              <a:spcBef>
                <a:spcPts val="0"/>
              </a:spcBef>
              <a:spcAft>
                <a:spcPts val="0"/>
              </a:spcAft>
              <a:buNone/>
            </a:pPr>
            <a:r>
              <a:rPr lang="en-GB" sz="1800" u="sng">
                <a:solidFill>
                  <a:schemeClr val="hlink"/>
                </a:solidFill>
                <a:hlinkClick r:id="rId4"/>
              </a:rPr>
              <a:t>https://www.youtube.com/watch?v=pHo0VJF6DJA</a:t>
            </a:r>
            <a:endParaRPr sz="1800">
              <a:solidFill>
                <a:schemeClr val="dk2"/>
              </a:solidFill>
            </a:endParaRPr>
          </a:p>
          <a:p>
            <a:pPr indent="0" lvl="0" marL="457200" rtl="0" algn="l">
              <a:spcBef>
                <a:spcPts val="0"/>
              </a:spcBef>
              <a:spcAft>
                <a:spcPts val="0"/>
              </a:spcAft>
              <a:buNone/>
            </a:pPr>
            <a:r>
              <a:t/>
            </a:r>
            <a:endParaRPr sz="1800">
              <a:solidFill>
                <a:schemeClr val="dk2"/>
              </a:solidFill>
            </a:endParaRPr>
          </a:p>
          <a:p>
            <a:pPr indent="0" lvl="0" marL="457200" rtl="0" algn="l">
              <a:spcBef>
                <a:spcPts val="0"/>
              </a:spcBef>
              <a:spcAft>
                <a:spcPts val="0"/>
              </a:spcAft>
              <a:buNone/>
            </a:pPr>
            <a:r>
              <a:t/>
            </a:r>
            <a:endParaRPr sz="1800">
              <a:solidFill>
                <a:schemeClr val="dk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Diagram of Application Business Logic</a:t>
            </a:r>
            <a:endParaRPr/>
          </a:p>
        </p:txBody>
      </p:sp>
      <p:pic>
        <p:nvPicPr>
          <p:cNvPr id="135" name="Google Shape;135;p26"/>
          <p:cNvPicPr preferRelativeResize="0"/>
          <p:nvPr/>
        </p:nvPicPr>
        <p:blipFill>
          <a:blip r:embed="rId3">
            <a:alphaModFix/>
          </a:blip>
          <a:stretch>
            <a:fillRect/>
          </a:stretch>
        </p:blipFill>
        <p:spPr>
          <a:xfrm>
            <a:off x="1849225" y="1141650"/>
            <a:ext cx="5114824" cy="37368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Key Prompts</a:t>
            </a:r>
            <a:endParaRPr/>
          </a:p>
        </p:txBody>
      </p:sp>
      <p:sp>
        <p:nvSpPr>
          <p:cNvPr id="141" name="Google Shape;141;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Clr>
                <a:schemeClr val="dk1"/>
              </a:buClr>
              <a:buSzPts val="1100"/>
              <a:buFont typeface="Arial"/>
              <a:buNone/>
            </a:pPr>
            <a:r>
              <a:rPr b="1" lang="en-GB" sz="1500">
                <a:solidFill>
                  <a:schemeClr val="dk1"/>
                </a:solidFill>
              </a:rPr>
              <a:t>Possible Key Prompts</a:t>
            </a:r>
            <a:r>
              <a:rPr lang="en-GB" sz="1500">
                <a:solidFill>
                  <a:schemeClr val="dk1"/>
                </a:solidFill>
              </a:rPr>
              <a:t>:</a:t>
            </a:r>
            <a:endParaRPr sz="1500">
              <a:solidFill>
                <a:schemeClr val="dk1"/>
              </a:solidFill>
            </a:endParaRPr>
          </a:p>
          <a:p>
            <a:pPr indent="-323850" lvl="0" marL="457200" rtl="0" algn="l">
              <a:spcBef>
                <a:spcPts val="1200"/>
              </a:spcBef>
              <a:spcAft>
                <a:spcPts val="0"/>
              </a:spcAft>
              <a:buClr>
                <a:schemeClr val="dk1"/>
              </a:buClr>
              <a:buSzPts val="1500"/>
              <a:buChar char="-"/>
            </a:pPr>
            <a:r>
              <a:rPr lang="en-GB" sz="1500">
                <a:solidFill>
                  <a:schemeClr val="dk1"/>
                </a:solidFill>
              </a:rPr>
              <a:t>Create</a:t>
            </a:r>
            <a:r>
              <a:rPr lang="en-GB" sz="1500">
                <a:solidFill>
                  <a:schemeClr val="dk1"/>
                </a:solidFill>
              </a:rPr>
              <a:t> a 2 -minute video introducing the benefits of Synthesia to potential customers</a:t>
            </a:r>
            <a:endParaRPr sz="1500">
              <a:solidFill>
                <a:schemeClr val="dk1"/>
              </a:solidFill>
            </a:endParaRPr>
          </a:p>
          <a:p>
            <a:pPr indent="-323850" lvl="0" marL="457200" rtl="0" algn="l">
              <a:spcBef>
                <a:spcPts val="0"/>
              </a:spcBef>
              <a:spcAft>
                <a:spcPts val="0"/>
              </a:spcAft>
              <a:buClr>
                <a:schemeClr val="dk1"/>
              </a:buClr>
              <a:buSzPts val="1500"/>
              <a:buChar char="-"/>
            </a:pPr>
            <a:r>
              <a:rPr lang="en-GB" sz="1500">
                <a:solidFill>
                  <a:schemeClr val="dk1"/>
                </a:solidFill>
              </a:rPr>
              <a:t>Produce a video script for announcing our new </a:t>
            </a:r>
            <a:r>
              <a:rPr lang="en-GB" sz="1500">
                <a:solidFill>
                  <a:schemeClr val="dk1"/>
                </a:solidFill>
              </a:rPr>
              <a:t>sustainability</a:t>
            </a:r>
            <a:r>
              <a:rPr lang="en-GB" sz="1500">
                <a:solidFill>
                  <a:schemeClr val="dk1"/>
                </a:solidFill>
              </a:rPr>
              <a:t> </a:t>
            </a:r>
            <a:r>
              <a:rPr lang="en-GB" sz="1500">
                <a:solidFill>
                  <a:schemeClr val="dk1"/>
                </a:solidFill>
              </a:rPr>
              <a:t>initiative</a:t>
            </a:r>
            <a:r>
              <a:rPr lang="en-GB" sz="1500">
                <a:solidFill>
                  <a:schemeClr val="dk1"/>
                </a:solidFill>
              </a:rPr>
              <a:t> to all employees</a:t>
            </a:r>
            <a:endParaRPr sz="1500">
              <a:solidFill>
                <a:schemeClr val="dk1"/>
              </a:solidFill>
            </a:endParaRPr>
          </a:p>
          <a:p>
            <a:pPr indent="-323850" lvl="0" marL="457200" rtl="0" algn="l">
              <a:spcBef>
                <a:spcPts val="0"/>
              </a:spcBef>
              <a:spcAft>
                <a:spcPts val="0"/>
              </a:spcAft>
              <a:buClr>
                <a:schemeClr val="dk1"/>
              </a:buClr>
              <a:buSzPts val="1500"/>
              <a:buChar char="-"/>
            </a:pPr>
            <a:r>
              <a:rPr lang="en-GB" sz="1500">
                <a:solidFill>
                  <a:schemeClr val="dk1"/>
                </a:solidFill>
              </a:rPr>
              <a:t>Translate the </a:t>
            </a:r>
            <a:r>
              <a:rPr lang="en-GB" sz="1500">
                <a:solidFill>
                  <a:schemeClr val="dk1"/>
                </a:solidFill>
              </a:rPr>
              <a:t>following</a:t>
            </a:r>
            <a:r>
              <a:rPr lang="en-GB" sz="1500">
                <a:solidFill>
                  <a:schemeClr val="dk1"/>
                </a:solidFill>
              </a:rPr>
              <a:t> script into Japanese and generate a video featuring a native-speaking avatar : [script]</a:t>
            </a:r>
            <a:endParaRPr sz="1500">
              <a:solidFill>
                <a:schemeClr val="dk1"/>
              </a:solidFill>
            </a:endParaRPr>
          </a:p>
          <a:p>
            <a:pPr indent="0" lvl="0" marL="0" rtl="0" algn="l">
              <a:spcBef>
                <a:spcPts val="1200"/>
              </a:spcBef>
              <a:spcAft>
                <a:spcPts val="0"/>
              </a:spcAft>
              <a:buNone/>
            </a:pPr>
            <a:r>
              <a:t/>
            </a:r>
            <a:endParaRPr sz="1500">
              <a:solidFill>
                <a:schemeClr val="dk1"/>
              </a:solidFill>
            </a:endParaRPr>
          </a:p>
          <a:p>
            <a:pPr indent="0" lvl="0" marL="0" rtl="0" algn="l">
              <a:spcBef>
                <a:spcPts val="1200"/>
              </a:spcBef>
              <a:spcAft>
                <a:spcPts val="12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Screenshot of Application</a:t>
            </a:r>
            <a:endParaRPr/>
          </a:p>
        </p:txBody>
      </p:sp>
      <p:pic>
        <p:nvPicPr>
          <p:cNvPr id="147" name="Google Shape;147;p28"/>
          <p:cNvPicPr preferRelativeResize="0"/>
          <p:nvPr/>
        </p:nvPicPr>
        <p:blipFill>
          <a:blip r:embed="rId3">
            <a:alphaModFix/>
          </a:blip>
          <a:stretch>
            <a:fillRect/>
          </a:stretch>
        </p:blipFill>
        <p:spPr>
          <a:xfrm>
            <a:off x="173550" y="1239775"/>
            <a:ext cx="5701699" cy="3126449"/>
          </a:xfrm>
          <a:prstGeom prst="rect">
            <a:avLst/>
          </a:prstGeom>
          <a:noFill/>
          <a:ln>
            <a:noFill/>
          </a:ln>
        </p:spPr>
      </p:pic>
      <p:sp>
        <p:nvSpPr>
          <p:cNvPr id="148" name="Google Shape;148;p28"/>
          <p:cNvSpPr txBox="1"/>
          <p:nvPr>
            <p:ph idx="4294967295" type="body"/>
          </p:nvPr>
        </p:nvSpPr>
        <p:spPr>
          <a:xfrm>
            <a:off x="5660350" y="1152475"/>
            <a:ext cx="39999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Choose theme of your video</a:t>
            </a:r>
            <a:endParaRPr/>
          </a:p>
          <a:p>
            <a:pPr indent="0" lvl="0" marL="914400" rtl="0" algn="l">
              <a:spcBef>
                <a:spcPts val="1200"/>
              </a:spcBef>
              <a:spcAft>
                <a:spcPts val="0"/>
              </a:spcAft>
              <a:buNone/>
            </a:pPr>
            <a:r>
              <a:rPr lang="en-GB"/>
              <a:t>E.g. Training, Product </a:t>
            </a:r>
            <a:endParaRPr/>
          </a:p>
          <a:p>
            <a:pPr indent="-342900" lvl="0" marL="457200" rtl="0" algn="l">
              <a:spcBef>
                <a:spcPts val="1200"/>
              </a:spcBef>
              <a:spcAft>
                <a:spcPts val="0"/>
              </a:spcAft>
              <a:buSzPts val="1800"/>
              <a:buChar char="-"/>
            </a:pPr>
            <a:r>
              <a:rPr lang="en-GB"/>
              <a:t>Choose Template</a:t>
            </a:r>
            <a:endParaRPr/>
          </a:p>
          <a:p>
            <a:pPr indent="-342900" lvl="0" marL="457200" rtl="0" algn="l">
              <a:spcBef>
                <a:spcPts val="0"/>
              </a:spcBef>
              <a:spcAft>
                <a:spcPts val="0"/>
              </a:spcAft>
              <a:buSzPts val="1800"/>
              <a:buChar char="-"/>
            </a:pPr>
            <a:r>
              <a:rPr lang="en-GB"/>
              <a:t>Choose layout from the list</a:t>
            </a:r>
            <a:endParaRPr/>
          </a:p>
          <a:p>
            <a:pPr indent="-342900" lvl="0" marL="457200" rtl="0" algn="l">
              <a:spcBef>
                <a:spcPts val="0"/>
              </a:spcBef>
              <a:spcAft>
                <a:spcPts val="0"/>
              </a:spcAft>
              <a:buSzPts val="1800"/>
              <a:buChar char="-"/>
            </a:pPr>
            <a:r>
              <a:rPr lang="en-GB"/>
              <a:t>Add Script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Customer Service - Google Contact Center AI</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t>References:</a:t>
            </a:r>
            <a:endParaRPr b="1"/>
          </a:p>
          <a:p>
            <a:pPr indent="0" lvl="0" marL="0" rtl="0" algn="l">
              <a:spcBef>
                <a:spcPts val="1200"/>
              </a:spcBef>
              <a:spcAft>
                <a:spcPts val="0"/>
              </a:spcAft>
              <a:buNone/>
            </a:pPr>
            <a:r>
              <a:rPr lang="en-GB" u="sng">
                <a:solidFill>
                  <a:schemeClr val="hlink"/>
                </a:solidFill>
                <a:hlinkClick r:id="rId3"/>
              </a:rPr>
              <a:t>Contact Center AI Platform</a:t>
            </a:r>
            <a:endParaRPr/>
          </a:p>
          <a:p>
            <a:pPr indent="0" lvl="0" marL="0" rtl="0" algn="l">
              <a:spcBef>
                <a:spcPts val="1200"/>
              </a:spcBef>
              <a:spcAft>
                <a:spcPts val="1200"/>
              </a:spcAft>
              <a:buNone/>
            </a:pPr>
            <a:r>
              <a:rPr lang="en-GB" u="sng">
                <a:solidFill>
                  <a:schemeClr val="hlink"/>
                </a:solidFill>
                <a:hlinkClick r:id="rId4"/>
              </a:rPr>
              <a:t>Google Cloud Contact Center Artificial Intelligence (CCAI): A Managerial View</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Use Case</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Google Contact Center AI helps businesses automate customer service interactions using advanced voice-based models. The system can transcribe customer conversations, understand user intent, detect sentiment, and provide real-time suggestions to agents or fully automate responses using chatbots.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Diagram of </a:t>
            </a:r>
            <a:r>
              <a:rPr lang="en-GB"/>
              <a:t>Application’s</a:t>
            </a:r>
            <a:r>
              <a:rPr lang="en-GB"/>
              <a:t> Business Logic</a:t>
            </a:r>
            <a:endParaRPr/>
          </a:p>
        </p:txBody>
      </p:sp>
      <p:pic>
        <p:nvPicPr>
          <p:cNvPr id="73" name="Google Shape;73;p16"/>
          <p:cNvPicPr preferRelativeResize="0"/>
          <p:nvPr/>
        </p:nvPicPr>
        <p:blipFill>
          <a:blip r:embed="rId3">
            <a:alphaModFix/>
          </a:blip>
          <a:stretch>
            <a:fillRect/>
          </a:stretch>
        </p:blipFill>
        <p:spPr>
          <a:xfrm>
            <a:off x="510300" y="1090575"/>
            <a:ext cx="7373812" cy="38209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Key Prompts</a:t>
            </a:r>
            <a:endParaRPr/>
          </a:p>
        </p:txBody>
      </p:sp>
      <p:sp>
        <p:nvSpPr>
          <p:cNvPr id="79" name="Google Shape;79;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b="1" lang="en-GB"/>
              <a:t>User Input</a:t>
            </a:r>
            <a:r>
              <a:rPr lang="en-GB"/>
              <a:t>: “My order hasn’t arrived yet, and I want a refund.”</a:t>
            </a:r>
            <a:endParaRPr/>
          </a:p>
          <a:p>
            <a:pPr indent="0" lvl="0" marL="0" rtl="0" algn="l">
              <a:spcBef>
                <a:spcPts val="1200"/>
              </a:spcBef>
              <a:spcAft>
                <a:spcPts val="0"/>
              </a:spcAft>
              <a:buNone/>
            </a:pPr>
            <a:r>
              <a:rPr b="1" lang="en-GB"/>
              <a:t>AI Processing Prompt</a:t>
            </a:r>
            <a:r>
              <a:rPr lang="en-GB"/>
              <a:t>:</a:t>
            </a:r>
            <a:endParaRPr/>
          </a:p>
          <a:p>
            <a:pPr indent="-342900" lvl="0" marL="457200" rtl="0" algn="l">
              <a:spcBef>
                <a:spcPts val="1200"/>
              </a:spcBef>
              <a:spcAft>
                <a:spcPts val="0"/>
              </a:spcAft>
              <a:buSzPts val="1800"/>
              <a:buChar char="-"/>
            </a:pPr>
            <a:r>
              <a:rPr lang="en-GB"/>
              <a:t>"Transcribe the audio call."</a:t>
            </a:r>
            <a:endParaRPr/>
          </a:p>
          <a:p>
            <a:pPr indent="-342900" lvl="0" marL="457200" rtl="0" algn="l">
              <a:spcBef>
                <a:spcPts val="0"/>
              </a:spcBef>
              <a:spcAft>
                <a:spcPts val="0"/>
              </a:spcAft>
              <a:buSzPts val="1800"/>
              <a:buChar char="-"/>
            </a:pPr>
            <a:r>
              <a:rPr lang="en-GB"/>
              <a:t>"Analyze the intent: Is the customer asking for a refund or delivery information?"</a:t>
            </a:r>
            <a:endParaRPr/>
          </a:p>
          <a:p>
            <a:pPr indent="-342900" lvl="0" marL="457200" rtl="0" algn="l">
              <a:spcBef>
                <a:spcPts val="0"/>
              </a:spcBef>
              <a:spcAft>
                <a:spcPts val="0"/>
              </a:spcAft>
              <a:buSzPts val="1800"/>
              <a:buChar char="-"/>
            </a:pPr>
            <a:r>
              <a:rPr lang="en-GB"/>
              <a:t>"What is the sentiment? Negative, Neutral, or Positive?"</a:t>
            </a:r>
            <a:endParaRPr/>
          </a:p>
          <a:p>
            <a:pPr indent="-342900" lvl="0" marL="457200" rtl="0" algn="l">
              <a:spcBef>
                <a:spcPts val="0"/>
              </a:spcBef>
              <a:spcAft>
                <a:spcPts val="0"/>
              </a:spcAft>
              <a:buSzPts val="1800"/>
              <a:buChar char="-"/>
            </a:pPr>
            <a:r>
              <a:rPr lang="en-GB"/>
              <a:t>"Suggest a refund process or escalate to an agent if required."</a:t>
            </a:r>
            <a:endParaRPr/>
          </a:p>
          <a:p>
            <a:pPr indent="0" lvl="0" marL="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Screenshot of Application</a:t>
            </a:r>
            <a:endParaRPr/>
          </a:p>
        </p:txBody>
      </p:sp>
      <p:pic>
        <p:nvPicPr>
          <p:cNvPr id="85" name="Google Shape;85;p18"/>
          <p:cNvPicPr preferRelativeResize="0"/>
          <p:nvPr/>
        </p:nvPicPr>
        <p:blipFill>
          <a:blip r:embed="rId3">
            <a:alphaModFix/>
          </a:blip>
          <a:stretch>
            <a:fillRect/>
          </a:stretch>
        </p:blipFill>
        <p:spPr>
          <a:xfrm>
            <a:off x="444050" y="1168350"/>
            <a:ext cx="8044498" cy="32027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Healthcare - Google Deepmind - CoDoC</a:t>
            </a:r>
            <a:endParaRPr/>
          </a:p>
        </p:txBody>
      </p:sp>
      <p:sp>
        <p:nvSpPr>
          <p:cNvPr id="91" name="Google Shape;91;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References</a:t>
            </a:r>
            <a:endParaRPr/>
          </a:p>
          <a:p>
            <a:pPr indent="0" lvl="0" marL="0" rtl="0" algn="l">
              <a:spcBef>
                <a:spcPts val="1200"/>
              </a:spcBef>
              <a:spcAft>
                <a:spcPts val="0"/>
              </a:spcAft>
              <a:buNone/>
            </a:pPr>
            <a:r>
              <a:rPr lang="en-GB" u="sng">
                <a:solidFill>
                  <a:schemeClr val="hlink"/>
                </a:solidFill>
                <a:hlinkClick r:id="rId3"/>
              </a:rPr>
              <a:t>Google DeepMind - CoDoC for Healthcare</a:t>
            </a:r>
            <a:r>
              <a:rPr lang="en-GB"/>
              <a:t> </a:t>
            </a:r>
            <a:endParaRPr/>
          </a:p>
          <a:p>
            <a:pPr indent="0" lvl="0" marL="0" rtl="0" algn="l">
              <a:spcBef>
                <a:spcPts val="1200"/>
              </a:spcBef>
              <a:spcAft>
                <a:spcPts val="0"/>
              </a:spcAft>
              <a:buNone/>
            </a:pPr>
            <a:r>
              <a:rPr lang="en-GB" u="sng">
                <a:solidFill>
                  <a:schemeClr val="hlink"/>
                </a:solidFill>
                <a:hlinkClick r:id="rId4"/>
              </a:rPr>
              <a:t>CoDoC Code on Github</a:t>
            </a:r>
            <a:endParaRPr/>
          </a:p>
          <a:p>
            <a:pPr indent="0" lvl="0" marL="0" rtl="0" algn="l">
              <a:spcBef>
                <a:spcPts val="1200"/>
              </a:spcBef>
              <a:spcAft>
                <a:spcPts val="0"/>
              </a:spcAft>
              <a:buNone/>
            </a:pPr>
            <a:r>
              <a:rPr lang="en-GB" u="sng">
                <a:solidFill>
                  <a:schemeClr val="hlink"/>
                </a:solidFill>
                <a:hlinkClick r:id="rId5"/>
              </a:rPr>
              <a:t>Video Explanation: CoDoC's Impact on Medical AI</a:t>
            </a:r>
            <a:r>
              <a:rPr lang="en-GB"/>
              <a:t> </a:t>
            </a:r>
            <a:endParaRPr/>
          </a:p>
          <a:p>
            <a:pPr indent="0" lvl="0" marL="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Use Case</a:t>
            </a:r>
            <a:endParaRPr/>
          </a:p>
        </p:txBody>
      </p:sp>
      <p:sp>
        <p:nvSpPr>
          <p:cNvPr id="97" name="Google Shape;97;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CoDoC, developed by DeepMind, enhances the reliability of </a:t>
            </a:r>
            <a:r>
              <a:rPr b="1" lang="en-GB"/>
              <a:t>AI in medical image interpretation </a:t>
            </a:r>
            <a:r>
              <a:rPr lang="en-GB"/>
              <a:t>by learning when to defer to human clinicians. It works with existing AI models to assess their confidence and determine whether to trust the AI's output or rely on human expertise. For example, in</a:t>
            </a:r>
            <a:r>
              <a:rPr b="1" lang="en-GB"/>
              <a:t> breast cancer screening</a:t>
            </a:r>
            <a:r>
              <a:rPr lang="en-GB"/>
              <a:t>, CoDoC reduced false positives by 25% without missing any true positives, improving accuracy and reducing clinician workload by allowing AI to handle cases where it is more accurate.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Diagram of Application’s Business Logic</a:t>
            </a:r>
            <a:endParaRPr/>
          </a:p>
        </p:txBody>
      </p:sp>
      <p:pic>
        <p:nvPicPr>
          <p:cNvPr id="103" name="Google Shape;103;p21"/>
          <p:cNvPicPr preferRelativeResize="0"/>
          <p:nvPr/>
        </p:nvPicPr>
        <p:blipFill rotWithShape="1">
          <a:blip r:embed="rId3">
            <a:alphaModFix/>
          </a:blip>
          <a:srcRect b="0" l="0" r="0" t="-16672"/>
          <a:stretch/>
        </p:blipFill>
        <p:spPr>
          <a:xfrm>
            <a:off x="1940975" y="661525"/>
            <a:ext cx="4346450" cy="2043425"/>
          </a:xfrm>
          <a:prstGeom prst="rect">
            <a:avLst/>
          </a:prstGeom>
          <a:noFill/>
          <a:ln>
            <a:noFill/>
          </a:ln>
        </p:spPr>
      </p:pic>
      <p:pic>
        <p:nvPicPr>
          <p:cNvPr id="104" name="Google Shape;104;p21"/>
          <p:cNvPicPr preferRelativeResize="0"/>
          <p:nvPr/>
        </p:nvPicPr>
        <p:blipFill rotWithShape="1">
          <a:blip r:embed="rId4">
            <a:alphaModFix/>
          </a:blip>
          <a:srcRect b="8098" l="0" r="0" t="11321"/>
          <a:stretch/>
        </p:blipFill>
        <p:spPr>
          <a:xfrm>
            <a:off x="1362575" y="2755450"/>
            <a:ext cx="5902950" cy="1932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